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90" y="-2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11/4/2017</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11/4/2017</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11/4/2017</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11/4/2017</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11/4/2017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p;Rcy;&amp;iecy;&amp;zcy;&amp;ucy;&amp;lcy;&amp;tcy;&amp;acy;&amp;tcy; &amp;scy; &amp;icy;&amp;zcy;&amp;ocy;&amp;bcy;&amp;rcy;&amp;acy;&amp;zhcy;&amp;iecy;&amp;ncy;&amp;icy;&amp;iecy; &amp;zcy;&amp;acy; &amp;jcy;&amp;ocy;&amp;acy;&amp;kcy;&amp;icy;&amp;mcy; &amp;icy; &amp;acy;&amp;ncy;&amp;ncy;&amp;acy;"/>
          <p:cNvPicPr>
            <a:picLocks noChangeAspect="1" noChangeArrowheads="1"/>
          </p:cNvPicPr>
          <p:nvPr/>
        </p:nvPicPr>
        <p:blipFill>
          <a:blip r:embed="rId2"/>
          <a:srcRect/>
          <a:stretch>
            <a:fillRect/>
          </a:stretch>
        </p:blipFill>
        <p:spPr bwMode="auto">
          <a:xfrm>
            <a:off x="4495800" y="0"/>
            <a:ext cx="4648200" cy="6858000"/>
          </a:xfrm>
          <a:prstGeom prst="rect">
            <a:avLst/>
          </a:prstGeom>
          <a:noFill/>
        </p:spPr>
      </p:pic>
      <p:sp>
        <p:nvSpPr>
          <p:cNvPr id="3" name="Rectangle 2"/>
          <p:cNvSpPr/>
          <p:nvPr/>
        </p:nvSpPr>
        <p:spPr>
          <a:xfrm>
            <a:off x="0" y="0"/>
            <a:ext cx="4495800" cy="5632311"/>
          </a:xfrm>
          <a:prstGeom prst="rect">
            <a:avLst/>
          </a:prstGeom>
        </p:spPr>
        <p:txBody>
          <a:bodyPr wrap="square">
            <a:spAutoFit/>
          </a:bodyPr>
          <a:lstStyle/>
          <a:p>
            <a:pPr algn="ctr"/>
            <a:r>
              <a:rPr lang="ru-RU" sz="3600" dirty="0" smtClean="0"/>
              <a:t>Родителите на Света Дева Мария живяли в малкия еврейски град Назаред. Те дълго време нямали деца и горещо молели Бога да ги дари с чедо и обещали да го посветят на Бога.</a:t>
            </a:r>
            <a:endParaRPr lang="bg-BG"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amp;Rcy;&amp;iecy;&amp;zcy;&amp;ucy;&amp;lcy;&amp;tcy;&amp;acy;&amp;tcy; &amp;scy; &amp;icy;&amp;zcy;&amp;ocy;&amp;bcy;&amp;rcy;&amp;acy;&amp;zhcy;&amp;iecy;&amp;ncy;&amp;icy;&amp;iecy; &amp;zcy;&amp;acy; &amp;rcy;&amp;ocy;&amp;zhcy;&amp;dcy;&amp;iecy;&amp;scy;&amp;tcy;&amp;vcy;&amp;ocy; &amp;bcy;&amp;ocy;&amp;gcy;&amp;ocy;&amp;rcy;&amp;ocy;&amp;dcy;&amp;icy;&amp;chcy;&amp;ncy;&amp;ocy;"/>
          <p:cNvPicPr>
            <a:picLocks noChangeAspect="1" noChangeArrowheads="1"/>
          </p:cNvPicPr>
          <p:nvPr/>
        </p:nvPicPr>
        <p:blipFill>
          <a:blip r:embed="rId2" cstate="print"/>
          <a:srcRect/>
          <a:stretch>
            <a:fillRect/>
          </a:stretch>
        </p:blipFill>
        <p:spPr bwMode="auto">
          <a:xfrm>
            <a:off x="4495801" y="0"/>
            <a:ext cx="4648200" cy="6858000"/>
          </a:xfrm>
          <a:prstGeom prst="rect">
            <a:avLst/>
          </a:prstGeom>
          <a:noFill/>
        </p:spPr>
      </p:pic>
      <p:sp>
        <p:nvSpPr>
          <p:cNvPr id="4" name="Rectangle 3"/>
          <p:cNvSpPr/>
          <p:nvPr/>
        </p:nvSpPr>
        <p:spPr>
          <a:xfrm>
            <a:off x="0" y="0"/>
            <a:ext cx="4495800" cy="3477875"/>
          </a:xfrm>
          <a:prstGeom prst="rect">
            <a:avLst/>
          </a:prstGeom>
        </p:spPr>
        <p:txBody>
          <a:bodyPr wrap="square">
            <a:spAutoFit/>
          </a:bodyPr>
          <a:lstStyle/>
          <a:p>
            <a:pPr algn="ctr"/>
            <a:endParaRPr lang="en-US" sz="4400" dirty="0" smtClean="0"/>
          </a:p>
          <a:p>
            <a:pPr algn="ctr"/>
            <a:r>
              <a:rPr lang="ru-RU" sz="4400" dirty="0" smtClean="0"/>
              <a:t>Бог чул молитвите им и се родила малката Мария.</a:t>
            </a:r>
            <a:endParaRPr lang="bg-BG"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amp;Rcy;&amp;iecy;&amp;zcy;&amp;ucy;&amp;lcy;&amp;tcy;&amp;acy;&amp;tcy; &amp;scy; &amp;icy;&amp;zcy;&amp;ocy;&amp;bcy;&amp;rcy;&amp;acy;&amp;zhcy;&amp;iecy;&amp;ncy;&amp;icy;&amp;iecy; &amp;zcy;&amp;acy; &amp;vcy;&amp;hardcy;&amp;vcy;&amp;iecy;&amp;dcy;&amp;iecy;&amp;ncy;&amp;icy;&amp;iecy; &amp;bcy;&amp;ocy;&amp;gcy;&amp;ocy;&amp;rcy;&amp;ocy;&amp;dcy;&amp;icy;&amp;chcy;&amp;ncy;&amp;ocy; &amp;icy;&amp;kcy;&amp;ocy;&amp;ncy;&amp;acy;"/>
          <p:cNvPicPr>
            <a:picLocks noChangeAspect="1" noChangeArrowheads="1"/>
          </p:cNvPicPr>
          <p:nvPr/>
        </p:nvPicPr>
        <p:blipFill>
          <a:blip r:embed="rId2"/>
          <a:srcRect/>
          <a:stretch>
            <a:fillRect/>
          </a:stretch>
        </p:blipFill>
        <p:spPr bwMode="auto">
          <a:xfrm>
            <a:off x="4014439" y="228600"/>
            <a:ext cx="5129561" cy="5562600"/>
          </a:xfrm>
          <a:prstGeom prst="rect">
            <a:avLst/>
          </a:prstGeom>
          <a:noFill/>
        </p:spPr>
      </p:pic>
      <p:sp>
        <p:nvSpPr>
          <p:cNvPr id="4" name="TextBox 3"/>
          <p:cNvSpPr txBox="1"/>
          <p:nvPr/>
        </p:nvSpPr>
        <p:spPr>
          <a:xfrm>
            <a:off x="0" y="0"/>
            <a:ext cx="4038600" cy="6617196"/>
          </a:xfrm>
          <a:prstGeom prst="rect">
            <a:avLst/>
          </a:prstGeom>
          <a:noFill/>
        </p:spPr>
        <p:txBody>
          <a:bodyPr wrap="square" rtlCol="0">
            <a:spAutoFit/>
          </a:bodyPr>
          <a:lstStyle/>
          <a:p>
            <a:pPr algn="ctr"/>
            <a:endParaRPr lang="bg-BG" sz="2400" dirty="0" smtClean="0"/>
          </a:p>
          <a:p>
            <a:pPr algn="ctr"/>
            <a:r>
              <a:rPr lang="bg-BG" sz="2000" dirty="0" smtClean="0"/>
              <a:t>Когато Пресвета  Дева Мария навършила три години от рождението си, нейните  родители Йоаким и Анна се решили да изпълнят своето обещание – да я предадат  на  служение в Божия храм. На тях им било много мъчно да се разделят с нея, защото много я обичали и им била радост и утеха. Те трябвало да изпълнят обещанието дадено пред Бога. Мило и тържествено било въвеждането и в храма, придружавали я нейните приятелки със запалени свещи в ръце.  Сама, за почуда на всички, малката Мария изкачила високите стъпала, водещи към храма. </a:t>
            </a:r>
            <a:endParaRPr lang="bg-BG"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p;Rcy;&amp;iecy;&amp;zcy;&amp;ucy;&amp;lcy;&amp;tcy;&amp;acy;&amp;tcy; &amp;scy; &amp;icy;&amp;zcy;&amp;ocy;&amp;bcy;&amp;rcy;&amp;acy;&amp;zhcy;&amp;iecy;&amp;ncy;&amp;icy;&amp;iecy; &amp;zcy;&amp;acy; &amp;vcy;&amp;hardcy;&amp;vcy;&amp;iecy;&amp;dcy;&amp;iecy;&amp;ncy;&amp;icy;&amp;iecy; &amp;bcy;&amp;ocy;&amp;gcy;&amp;ocy;&amp;rcy;&amp;ocy;&amp;dcy;&amp;icy;&amp;chcy;&amp;ncy;&amp;ocy; &amp;icy;&amp;kcy;&amp;ocy;&amp;ncy;&amp;acy;"/>
          <p:cNvPicPr>
            <a:picLocks noChangeAspect="1" noChangeArrowheads="1"/>
          </p:cNvPicPr>
          <p:nvPr/>
        </p:nvPicPr>
        <p:blipFill>
          <a:blip r:embed="rId2"/>
          <a:srcRect/>
          <a:stretch>
            <a:fillRect/>
          </a:stretch>
        </p:blipFill>
        <p:spPr bwMode="auto">
          <a:xfrm>
            <a:off x="4267200" y="1"/>
            <a:ext cx="4876799" cy="6845416"/>
          </a:xfrm>
          <a:prstGeom prst="rect">
            <a:avLst/>
          </a:prstGeom>
          <a:noFill/>
        </p:spPr>
      </p:pic>
      <p:sp>
        <p:nvSpPr>
          <p:cNvPr id="5" name="TextBox 4"/>
          <p:cNvSpPr txBox="1"/>
          <p:nvPr/>
        </p:nvSpPr>
        <p:spPr>
          <a:xfrm>
            <a:off x="152400" y="304800"/>
            <a:ext cx="4114800" cy="4893647"/>
          </a:xfrm>
          <a:prstGeom prst="rect">
            <a:avLst/>
          </a:prstGeom>
          <a:noFill/>
        </p:spPr>
        <p:txBody>
          <a:bodyPr wrap="square" rtlCol="0">
            <a:spAutoFit/>
          </a:bodyPr>
          <a:lstStyle/>
          <a:p>
            <a:pPr algn="ctr"/>
            <a:r>
              <a:rPr lang="bg-BG" sz="2400" dirty="0" smtClean="0"/>
              <a:t>Там била посрещната  от първосвещеника , който я благословил, хванал я за ръка и я въвел вътре. Мария останала в храма където изучавала Словото Божие, учила се на труд и се подготвяла да служи на Бога. Заради любовта и към Бога, заради Нейното чисто сърце и смирението и, Бог я избрал да стане майка на Иисус Христос.</a:t>
            </a:r>
            <a:endParaRPr lang="bg-BG"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amp;Rcy;&amp;iecy;&amp;zcy;&amp;ucy;&amp;lcy;&amp;tcy;&amp;acy;&amp;tcy; &amp;scy; &amp;icy;&amp;zcy;&amp;ocy;&amp;bcy;&amp;rcy;&amp;acy;&amp;zhcy;&amp;iecy;&amp;ncy;&amp;icy;&amp;iecy; &amp;zcy;&amp;acy; &amp;vcy;&amp;hardcy;&amp;vcy;&amp;iecy;&amp;dcy;&amp;iecy;&amp;ncy;&amp;icy;&amp;iecy; &amp;bcy;&amp;ocy;&amp;gcy;&amp;ocy;&amp;rcy;&amp;ocy;&amp;dcy;&amp;icy;&amp;chcy;&amp;ncy;&amp;ocy;"/>
          <p:cNvSpPr>
            <a:spLocks noChangeAspect="1" noChangeArrowheads="1"/>
          </p:cNvSpPr>
          <p:nvPr/>
        </p:nvSpPr>
        <p:spPr bwMode="auto">
          <a:xfrm>
            <a:off x="155575" y="-1646238"/>
            <a:ext cx="6096000" cy="34290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28676" name="AutoShape 4" descr="&amp;Rcy;&amp;iecy;&amp;zcy;&amp;ucy;&amp;lcy;&amp;tcy;&amp;acy;&amp;tcy; &amp;scy; &amp;icy;&amp;zcy;&amp;ocy;&amp;bcy;&amp;rcy;&amp;acy;&amp;zhcy;&amp;iecy;&amp;ncy;&amp;icy;&amp;iecy; &amp;zcy;&amp;acy; &amp;vcy;&amp;hardcy;&amp;vcy;&amp;iecy;&amp;dcy;&amp;iecy;&amp;ncy;&amp;icy;&amp;iecy; &amp;bcy;&amp;ocy;&amp;gcy;&amp;ocy;&amp;rcy;&amp;ocy;&amp;dcy;&amp;icy;&amp;chcy;&amp;ncy;&amp;ocy;"/>
          <p:cNvSpPr>
            <a:spLocks noChangeAspect="1" noChangeArrowheads="1"/>
          </p:cNvSpPr>
          <p:nvPr/>
        </p:nvSpPr>
        <p:spPr bwMode="auto">
          <a:xfrm>
            <a:off x="155575" y="-1646238"/>
            <a:ext cx="6096000" cy="34290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pic>
        <p:nvPicPr>
          <p:cNvPr id="28678" name="Picture 6" descr="&amp;Rcy;&amp;iecy;&amp;zcy;&amp;ucy;&amp;lcy;&amp;tcy;&amp;acy;&amp;tcy; &amp;scy; &amp;icy;&amp;zcy;&amp;ocy;&amp;bcy;&amp;rcy;&amp;acy;&amp;zhcy;&amp;iecy;&amp;ncy;&amp;icy;&amp;iecy; &amp;zcy;&amp;acy; &amp;vcy;&amp;hardcy;&amp;vcy;&amp;iecy;&amp;dcy;&amp;iecy;&amp;ncy;&amp;icy;&amp;iecy; &amp;bcy;&amp;ocy;&amp;gcy;&amp;ocy;&amp;rcy;&amp;ocy;&amp;dcy;&amp;icy;&amp;chcy;&amp;ncy;&amp;ocy;"/>
          <p:cNvPicPr>
            <a:picLocks noChangeAspect="1" noChangeArrowheads="1"/>
          </p:cNvPicPr>
          <p:nvPr/>
        </p:nvPicPr>
        <p:blipFill>
          <a:blip r:embed="rId2"/>
          <a:srcRect/>
          <a:stretch>
            <a:fillRect/>
          </a:stretch>
        </p:blipFill>
        <p:spPr bwMode="auto">
          <a:xfrm>
            <a:off x="4648200" y="304800"/>
            <a:ext cx="4286250" cy="6248400"/>
          </a:xfrm>
          <a:prstGeom prst="rect">
            <a:avLst/>
          </a:prstGeom>
          <a:noFill/>
        </p:spPr>
      </p:pic>
      <p:sp>
        <p:nvSpPr>
          <p:cNvPr id="5" name="TextBox 4"/>
          <p:cNvSpPr txBox="1"/>
          <p:nvPr/>
        </p:nvSpPr>
        <p:spPr>
          <a:xfrm>
            <a:off x="228600" y="609600"/>
            <a:ext cx="4419600" cy="4524315"/>
          </a:xfrm>
          <a:prstGeom prst="rect">
            <a:avLst/>
          </a:prstGeom>
          <a:noFill/>
        </p:spPr>
        <p:txBody>
          <a:bodyPr wrap="square" rtlCol="0">
            <a:spAutoFit/>
          </a:bodyPr>
          <a:lstStyle/>
          <a:p>
            <a:pPr algn="ctr"/>
            <a:r>
              <a:rPr lang="bg-BG" sz="3200" dirty="0" smtClean="0"/>
              <a:t>Денят, в който малката Мария била въведена в храма от свойте родители е наречен Въведение Богородично. Църквата отбелязва този празник на 21 ноември.</a:t>
            </a:r>
            <a:endParaRPr lang="bg-BG"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mp;Rcy;&amp;iecy;&amp;zcy;&amp;ucy;&amp;lcy;&amp;tcy;&amp;acy;&amp;tcy; &amp;scy; &amp;icy;&amp;zcy;&amp;ocy;&amp;bcy;&amp;rcy;&amp;acy;&amp;zhcy;&amp;iecy;&amp;ncy;&amp;icy;&amp;iecy; &amp;zcy;&amp;acy; &amp;khcy;&amp;rcy;&amp;icy;&amp;scy;&amp;tcy;&amp;icy;&amp;yacy;&amp;ncy;&amp;scy;&amp;kcy;&amp;ocy; &amp;scy;&amp;iecy;&amp;mcy;&amp;iecy;&amp;jcy;&amp;scy;&amp;tcy;&amp;vcy;&amp;ocy;"/>
          <p:cNvPicPr>
            <a:picLocks noChangeAspect="1" noChangeArrowheads="1"/>
          </p:cNvPicPr>
          <p:nvPr/>
        </p:nvPicPr>
        <p:blipFill>
          <a:blip r:embed="rId2"/>
          <a:srcRect/>
          <a:stretch>
            <a:fillRect/>
          </a:stretch>
        </p:blipFill>
        <p:spPr bwMode="auto">
          <a:xfrm>
            <a:off x="0" y="304800"/>
            <a:ext cx="5562600" cy="4038600"/>
          </a:xfrm>
          <a:prstGeom prst="rect">
            <a:avLst/>
          </a:prstGeom>
          <a:noFill/>
        </p:spPr>
      </p:pic>
      <p:sp>
        <p:nvSpPr>
          <p:cNvPr id="3" name="TextBox 2"/>
          <p:cNvSpPr txBox="1"/>
          <p:nvPr/>
        </p:nvSpPr>
        <p:spPr>
          <a:xfrm>
            <a:off x="5562600" y="228600"/>
            <a:ext cx="3581401" cy="4154984"/>
          </a:xfrm>
          <a:prstGeom prst="rect">
            <a:avLst/>
          </a:prstGeom>
          <a:noFill/>
        </p:spPr>
        <p:txBody>
          <a:bodyPr wrap="square" rtlCol="0">
            <a:spAutoFit/>
          </a:bodyPr>
          <a:lstStyle/>
          <a:p>
            <a:r>
              <a:rPr lang="bg-BG" sz="2400" dirty="0" smtClean="0"/>
              <a:t>Този ден е наречен ден на християнското семейство, защото Бог закриля всички семейства, които по примера на родителите на Света Дева Мария, във всичко се уповават на Бога и от рано въвеждат своите деца в храма. </a:t>
            </a:r>
            <a:endParaRPr lang="bg-BG" sz="2400" dirty="0"/>
          </a:p>
        </p:txBody>
      </p:sp>
      <p:sp>
        <p:nvSpPr>
          <p:cNvPr id="4" name="TextBox 3"/>
          <p:cNvSpPr txBox="1"/>
          <p:nvPr/>
        </p:nvSpPr>
        <p:spPr>
          <a:xfrm>
            <a:off x="0" y="4648200"/>
            <a:ext cx="9144000" cy="1200329"/>
          </a:xfrm>
          <a:prstGeom prst="rect">
            <a:avLst/>
          </a:prstGeom>
          <a:noFill/>
        </p:spPr>
        <p:txBody>
          <a:bodyPr wrap="square" rtlCol="0">
            <a:spAutoFit/>
          </a:bodyPr>
          <a:lstStyle/>
          <a:p>
            <a:pPr algn="just"/>
            <a:r>
              <a:rPr lang="bg-BG" sz="2400" dirty="0" smtClean="0"/>
              <a:t>Тези семейства живеят по Божиите заповеди – задружни са, обичат се и си помагат. Такива са истинските благочестиви християнски семейства.</a:t>
            </a:r>
            <a:endParaRPr lang="bg-BG"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mp;Rcy;&amp;iecy;&amp;zcy;&amp;ucy;&amp;lcy;&amp;tcy;&amp;acy;&amp;tcy; &amp;scy; &amp;icy;&amp;zcy;&amp;ocy;&amp;bcy;&amp;rcy;&amp;acy;&amp;zhcy;&amp;iecy;&amp;ncy;&amp;icy;&amp;iecy; &amp;zcy;&amp;acy; &amp;icy;&amp;kcy;&amp;ocy;&amp;ncy;&amp;acy; &amp;ncy;&amp;acy; &amp;khcy;&amp;rcy;&amp;icy;&amp;scy;&amp;tcy;&amp;icy;&amp;yacy;&amp;ncy;&amp;scy;&amp;kcy;&amp;ocy;&amp;tcy;&amp;ocy; &amp;scy;&amp;iecy;&amp;mcy;&amp;iecy;&amp;jcy;&amp;scy;&amp;tcy;&amp;vcy;&amp;ocy;"/>
          <p:cNvPicPr>
            <a:picLocks noChangeAspect="1" noChangeArrowheads="1"/>
          </p:cNvPicPr>
          <p:nvPr/>
        </p:nvPicPr>
        <p:blipFill>
          <a:blip r:embed="rId2"/>
          <a:srcRect/>
          <a:stretch>
            <a:fillRect/>
          </a:stretch>
        </p:blipFill>
        <p:spPr bwMode="auto">
          <a:xfrm>
            <a:off x="0" y="0"/>
            <a:ext cx="5334000" cy="6916120"/>
          </a:xfrm>
          <a:prstGeom prst="rect">
            <a:avLst/>
          </a:prstGeom>
          <a:noFill/>
        </p:spPr>
      </p:pic>
      <p:sp>
        <p:nvSpPr>
          <p:cNvPr id="3" name="TextBox 2"/>
          <p:cNvSpPr txBox="1"/>
          <p:nvPr/>
        </p:nvSpPr>
        <p:spPr>
          <a:xfrm>
            <a:off x="5334000" y="0"/>
            <a:ext cx="3810000" cy="1938992"/>
          </a:xfrm>
          <a:prstGeom prst="rect">
            <a:avLst/>
          </a:prstGeom>
          <a:noFill/>
        </p:spPr>
        <p:txBody>
          <a:bodyPr wrap="square" rtlCol="0">
            <a:spAutoFit/>
          </a:bodyPr>
          <a:lstStyle/>
          <a:p>
            <a:pPr algn="ctr"/>
            <a:r>
              <a:rPr lang="bg-BG" sz="4000" dirty="0" smtClean="0"/>
              <a:t>Иконата на християнското семейство</a:t>
            </a:r>
            <a:endParaRPr lang="bg-BG"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съдържание 1"/>
          <p:cNvSpPr>
            <a:spLocks noGrp="1"/>
          </p:cNvSpPr>
          <p:nvPr>
            <p:ph sz="quarter" idx="1"/>
          </p:nvPr>
        </p:nvSpPr>
        <p:spPr/>
        <p:txBody>
          <a:bodyPr/>
          <a:lstStyle/>
          <a:p>
            <a:endParaRPr lang="bg-BG"/>
          </a:p>
        </p:txBody>
      </p:sp>
      <p:sp>
        <p:nvSpPr>
          <p:cNvPr id="3" name="Текстов контейнер 2"/>
          <p:cNvSpPr>
            <a:spLocks noGrp="1"/>
          </p:cNvSpPr>
          <p:nvPr>
            <p:ph type="body" idx="2"/>
          </p:nvPr>
        </p:nvSpPr>
        <p:spPr/>
        <p:txBody>
          <a:bodyPr/>
          <a:lstStyle/>
          <a:p>
            <a:endParaRPr lang="bg-BG" dirty="0"/>
          </a:p>
        </p:txBody>
      </p:sp>
      <p:sp>
        <p:nvSpPr>
          <p:cNvPr id="4" name="Заглавие 3"/>
          <p:cNvSpPr>
            <a:spLocks noGrp="1"/>
          </p:cNvSpPr>
          <p:nvPr>
            <p:ph type="title"/>
          </p:nvPr>
        </p:nvSpPr>
        <p:spPr/>
        <p:txBody>
          <a:bodyPr/>
          <a:lstStyle/>
          <a:p>
            <a:endParaRPr lang="bg-BG"/>
          </a:p>
        </p:txBody>
      </p:sp>
    </p:spTree>
    <p:extLst>
      <p:ext uri="{BB962C8B-B14F-4D97-AF65-F5344CB8AC3E}">
        <p14:creationId xmlns:p14="http://schemas.microsoft.com/office/powerpoint/2010/main" val="413788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онтейнер за съдържание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05000"/>
            <a:ext cx="8128000" cy="4572000"/>
          </a:xfrm>
        </p:spPr>
      </p:pic>
      <p:sp>
        <p:nvSpPr>
          <p:cNvPr id="3" name="Заглавие 2"/>
          <p:cNvSpPr>
            <a:spLocks noGrp="1"/>
          </p:cNvSpPr>
          <p:nvPr>
            <p:ph type="title"/>
          </p:nvPr>
        </p:nvSpPr>
        <p:spPr>
          <a:ln>
            <a:solidFill>
              <a:schemeClr val="tx1"/>
            </a:solidFill>
          </a:ln>
        </p:spPr>
        <p:txBody>
          <a:bodyPr>
            <a:noAutofit/>
          </a:bodyPr>
          <a:lstStyle/>
          <a:p>
            <a:r>
              <a:rPr lang="ru-RU" sz="1800" b="1" dirty="0" smtClean="0"/>
              <a:t/>
            </a:r>
            <a:br>
              <a:rPr lang="ru-RU" sz="1800" b="1" dirty="0" smtClean="0"/>
            </a:br>
            <a:r>
              <a:rPr lang="ru-RU" sz="1800" b="1" dirty="0" smtClean="0"/>
              <a:t/>
            </a:r>
            <a:br>
              <a:rPr lang="ru-RU" sz="1800" b="1" dirty="0" smtClean="0"/>
            </a:br>
            <a:r>
              <a:rPr lang="ru-RU" sz="1800" b="1" dirty="0"/>
              <a:t/>
            </a:r>
            <a:br>
              <a:rPr lang="ru-RU" sz="1800" b="1" dirty="0"/>
            </a:br>
            <a:r>
              <a:rPr lang="ru-RU" sz="1800" b="1" dirty="0" smtClean="0"/>
              <a:t/>
            </a:r>
            <a:br>
              <a:rPr lang="ru-RU" sz="1800" b="1" dirty="0" smtClean="0"/>
            </a:br>
            <a:r>
              <a:rPr lang="ru-RU" sz="1800" b="1" dirty="0"/>
              <a:t/>
            </a:r>
            <a:br>
              <a:rPr lang="ru-RU" sz="1800" b="1" dirty="0"/>
            </a:br>
            <a:r>
              <a:rPr lang="ru-RU" sz="1800" b="1" dirty="0" smtClean="0"/>
              <a:t>О</a:t>
            </a:r>
            <a:r>
              <a:rPr lang="ru-RU" sz="1800" b="1" dirty="0"/>
              <a:t>, </a:t>
            </a:r>
            <a:r>
              <a:rPr lang="ru-RU" sz="1800" b="1" dirty="0" err="1"/>
              <a:t>пресвета</a:t>
            </a:r>
            <a:r>
              <a:rPr lang="ru-RU" sz="1800" b="1" dirty="0"/>
              <a:t> </a:t>
            </a:r>
            <a:r>
              <a:rPr lang="ru-RU" sz="1800" b="1" dirty="0" err="1"/>
              <a:t>Дево</a:t>
            </a:r>
            <a:r>
              <a:rPr lang="ru-RU" sz="1800" b="1" dirty="0"/>
              <a:t>, </a:t>
            </a:r>
            <a:r>
              <a:rPr lang="ru-RU" sz="1800" b="1" dirty="0" err="1"/>
              <a:t>Владичице</a:t>
            </a:r>
            <a:r>
              <a:rPr lang="ru-RU" sz="1800" b="1" dirty="0"/>
              <a:t> Богородице! </a:t>
            </a:r>
            <a:r>
              <a:rPr lang="ru-RU" sz="1800" b="1" dirty="0" err="1"/>
              <a:t>Ти</a:t>
            </a:r>
            <a:r>
              <a:rPr lang="ru-RU" sz="1800" b="1" dirty="0"/>
              <a:t> си </a:t>
            </a:r>
            <a:r>
              <a:rPr lang="ru-RU" sz="1800" b="1" dirty="0" err="1"/>
              <a:t>по-горе</a:t>
            </a:r>
            <a:r>
              <a:rPr lang="ru-RU" sz="1800" b="1" dirty="0"/>
              <a:t> от </a:t>
            </a:r>
            <a:r>
              <a:rPr lang="ru-RU" sz="1800" b="1" dirty="0" err="1"/>
              <a:t>всички</a:t>
            </a:r>
            <a:r>
              <a:rPr lang="ru-RU" sz="1800" b="1" dirty="0"/>
              <a:t> </a:t>
            </a:r>
            <a:r>
              <a:rPr lang="ru-RU" sz="1800" b="1" dirty="0" err="1"/>
              <a:t>ангели</a:t>
            </a:r>
            <a:r>
              <a:rPr lang="ru-RU" sz="1800" b="1" dirty="0"/>
              <a:t> и </a:t>
            </a:r>
            <a:r>
              <a:rPr lang="ru-RU" sz="1800" b="1" dirty="0" err="1"/>
              <a:t>архангели</a:t>
            </a:r>
            <a:r>
              <a:rPr lang="ru-RU" sz="1800" b="1" dirty="0"/>
              <a:t> и </a:t>
            </a:r>
            <a:r>
              <a:rPr lang="ru-RU" sz="1800" b="1" dirty="0" err="1"/>
              <a:t>по-драгоценна</a:t>
            </a:r>
            <a:r>
              <a:rPr lang="ru-RU" sz="1800" b="1" dirty="0"/>
              <a:t> от </a:t>
            </a:r>
            <a:r>
              <a:rPr lang="ru-RU" sz="1800" b="1" dirty="0" err="1"/>
              <a:t>всички</a:t>
            </a:r>
            <a:r>
              <a:rPr lang="ru-RU" sz="1800" b="1" dirty="0"/>
              <a:t> твари. </a:t>
            </a:r>
            <a:r>
              <a:rPr lang="ru-RU" sz="1800" b="1" dirty="0" err="1"/>
              <a:t>Ти</a:t>
            </a:r>
            <a:r>
              <a:rPr lang="ru-RU" sz="1800" b="1" dirty="0"/>
              <a:t> си помощница на </a:t>
            </a:r>
            <a:r>
              <a:rPr lang="ru-RU" sz="1800" b="1" dirty="0" err="1"/>
              <a:t>обидените</a:t>
            </a:r>
            <a:r>
              <a:rPr lang="ru-RU" sz="1800" b="1" dirty="0"/>
              <a:t>, надежда на </a:t>
            </a:r>
            <a:r>
              <a:rPr lang="ru-RU" sz="1800" b="1" dirty="0" err="1"/>
              <a:t>безнадеждните</a:t>
            </a:r>
            <a:r>
              <a:rPr lang="ru-RU" sz="1800" b="1" dirty="0"/>
              <a:t>, </a:t>
            </a:r>
            <a:r>
              <a:rPr lang="ru-RU" sz="1800" b="1" dirty="0" err="1"/>
              <a:t>застъпница</a:t>
            </a:r>
            <a:r>
              <a:rPr lang="ru-RU" sz="1800" b="1" dirty="0"/>
              <a:t> на </a:t>
            </a:r>
            <a:r>
              <a:rPr lang="ru-RU" sz="1800" b="1" dirty="0" err="1"/>
              <a:t>бедните</a:t>
            </a:r>
            <a:r>
              <a:rPr lang="ru-RU" sz="1800" b="1" dirty="0"/>
              <a:t>, утеха на </a:t>
            </a:r>
            <a:r>
              <a:rPr lang="ru-RU" sz="1800" b="1" dirty="0" err="1"/>
              <a:t>наскърбените</a:t>
            </a:r>
            <a:r>
              <a:rPr lang="ru-RU" sz="1800" b="1" dirty="0"/>
              <a:t>, </a:t>
            </a:r>
            <a:r>
              <a:rPr lang="ru-RU" sz="1800" b="1" dirty="0" err="1"/>
              <a:t>кърмителка</a:t>
            </a:r>
            <a:r>
              <a:rPr lang="ru-RU" sz="1800" b="1" dirty="0"/>
              <a:t> на </a:t>
            </a:r>
            <a:r>
              <a:rPr lang="ru-RU" sz="1800" b="1" dirty="0" err="1"/>
              <a:t>гладните</a:t>
            </a:r>
            <a:r>
              <a:rPr lang="ru-RU" sz="1800" b="1" dirty="0"/>
              <a:t>, одежда на </a:t>
            </a:r>
            <a:r>
              <a:rPr lang="ru-RU" sz="1800" b="1" dirty="0" err="1"/>
              <a:t>голите</a:t>
            </a:r>
            <a:r>
              <a:rPr lang="ru-RU" sz="1800" b="1" dirty="0"/>
              <a:t>, </a:t>
            </a:r>
            <a:r>
              <a:rPr lang="ru-RU" sz="1800" b="1" dirty="0" err="1"/>
              <a:t>изцеление</a:t>
            </a:r>
            <a:r>
              <a:rPr lang="ru-RU" sz="1800" b="1" dirty="0"/>
              <a:t> на </a:t>
            </a:r>
            <a:r>
              <a:rPr lang="ru-RU" sz="1800" b="1" dirty="0" err="1"/>
              <a:t>болните</a:t>
            </a:r>
            <a:r>
              <a:rPr lang="ru-RU" sz="1800" b="1" dirty="0"/>
              <a:t>, спасение на </a:t>
            </a:r>
            <a:r>
              <a:rPr lang="ru-RU" sz="1800" b="1" dirty="0" err="1"/>
              <a:t>грешните</a:t>
            </a:r>
            <a:r>
              <a:rPr lang="ru-RU" sz="1800" b="1" dirty="0"/>
              <a:t>, </a:t>
            </a:r>
            <a:r>
              <a:rPr lang="ru-RU" sz="1800" b="1" dirty="0" err="1"/>
              <a:t>помощ</a:t>
            </a:r>
            <a:r>
              <a:rPr lang="ru-RU" sz="1800" b="1" dirty="0"/>
              <a:t> и защита на </a:t>
            </a:r>
            <a:r>
              <a:rPr lang="ru-RU" sz="1800" b="1" dirty="0" err="1"/>
              <a:t>всички</a:t>
            </a:r>
            <a:r>
              <a:rPr lang="ru-RU" sz="1800" b="1" dirty="0"/>
              <a:t> </a:t>
            </a:r>
            <a:r>
              <a:rPr lang="ru-RU" sz="1800" b="1" dirty="0" err="1"/>
              <a:t>християни</a:t>
            </a:r>
            <a:r>
              <a:rPr lang="ru-RU" sz="1800" b="1" dirty="0"/>
              <a:t> О, всемилостива </a:t>
            </a:r>
            <a:r>
              <a:rPr lang="ru-RU" sz="1800" b="1" dirty="0" err="1"/>
              <a:t>Дево</a:t>
            </a:r>
            <a:r>
              <a:rPr lang="ru-RU" sz="1800" b="1" dirty="0"/>
              <a:t> Богородице и </a:t>
            </a:r>
            <a:r>
              <a:rPr lang="ru-RU" sz="1800" b="1" dirty="0" err="1"/>
              <a:t>Владичице</a:t>
            </a:r>
            <a:r>
              <a:rPr lang="ru-RU" sz="1800" b="1" dirty="0"/>
              <a:t>!</a:t>
            </a:r>
            <a:endParaRPr lang="bg-BG" sz="1800" b="1" dirty="0"/>
          </a:p>
        </p:txBody>
      </p:sp>
    </p:spTree>
    <p:extLst>
      <p:ext uri="{BB962C8B-B14F-4D97-AF65-F5344CB8AC3E}">
        <p14:creationId xmlns:p14="http://schemas.microsoft.com/office/powerpoint/2010/main" val="24248856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399</TotalTime>
  <Words>301</Words>
  <Application>Microsoft Office PowerPoint</Application>
  <PresentationFormat>Презентация на цял екран (4:3)</PresentationFormat>
  <Paragraphs>11</Paragraphs>
  <Slides>9</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9</vt:i4>
      </vt:variant>
    </vt:vector>
  </HeadingPairs>
  <TitlesOfParts>
    <vt:vector size="10" baseType="lpstr">
      <vt:lpstr>Paper</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     О, пресвета Дево, Владичице Богородице! Ти си по-горе от всички ангели и архангели и по-драгоценна от всички твари. Ти си помощница на обидените, надежда на безнадеждните, застъпница на бедните, утеха на наскърбените, кърмителка на гладните, одежда на голите, изцеление на болните, спасение на грешните, помощ и защита на всички християни О, всемилостива Дево Богородице и Владичице!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USER</cp:lastModifiedBy>
  <cp:revision>10</cp:revision>
  <dcterms:created xsi:type="dcterms:W3CDTF">2006-08-16T00:00:00Z</dcterms:created>
  <dcterms:modified xsi:type="dcterms:W3CDTF">2017-11-04T15:49:31Z</dcterms:modified>
</cp:coreProperties>
</file>