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8" r:id="rId3"/>
    <p:sldId id="257" r:id="rId4"/>
    <p:sldId id="261" r:id="rId5"/>
    <p:sldId id="259" r:id="rId6"/>
    <p:sldId id="260" r:id="rId7"/>
    <p:sldId id="262" r:id="rId8"/>
    <p:sldId id="267" r:id="rId9"/>
    <p:sldId id="265" r:id="rId10"/>
    <p:sldId id="264" r:id="rId11"/>
    <p:sldId id="266" r:id="rId12"/>
    <p:sldId id="269" r:id="rId13"/>
    <p:sldId id="268" r:id="rId14"/>
    <p:sldId id="271" r:id="rId15"/>
    <p:sldId id="272" r:id="rId16"/>
    <p:sldId id="270" r:id="rId17"/>
    <p:sldId id="273" r:id="rId18"/>
    <p:sldId id="274" r:id="rId19"/>
    <p:sldId id="275" r:id="rId20"/>
    <p:sldId id="276" r:id="rId21"/>
    <p:sldId id="278" r:id="rId22"/>
    <p:sldId id="277" r:id="rId23"/>
    <p:sldId id="279" r:id="rId24"/>
    <p:sldId id="281" r:id="rId25"/>
    <p:sldId id="282" r:id="rId26"/>
    <p:sldId id="283" r:id="rId27"/>
    <p:sldId id="284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A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90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20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22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87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50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68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76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1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71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10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06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6000">
              <a:srgbClr val="FFC000">
                <a:lumMod val="24000"/>
                <a:lumOff val="76000"/>
              </a:srgbClr>
            </a:gs>
            <a:gs pos="79000">
              <a:srgbClr val="FFC000">
                <a:lumMod val="77000"/>
                <a:lumOff val="23000"/>
                <a:alpha val="0"/>
              </a:srgbClr>
            </a:gs>
            <a:gs pos="100000">
              <a:schemeClr val="accent6">
                <a:lumMod val="40000"/>
                <a:lumOff val="60000"/>
                <a:alpha val="3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931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10265" y="2209800"/>
            <a:ext cx="6512745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bg-BG" sz="80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Богородични </a:t>
            </a:r>
          </a:p>
          <a:p>
            <a:pPr algn="ctr"/>
            <a:r>
              <a:rPr lang="bg-BG" sz="80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празници</a:t>
            </a:r>
            <a:endParaRPr lang="en-US" sz="80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12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7" t="12463" r="11924" b="14308"/>
          <a:stretch/>
        </p:blipFill>
        <p:spPr>
          <a:xfrm>
            <a:off x="914400" y="0"/>
            <a:ext cx="7391400" cy="5839029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52400" y="5791200"/>
            <a:ext cx="9448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Малката Мария придружавали нейните приятелки, които носели запалени свещи в ръце.</a:t>
            </a:r>
            <a:endParaRPr lang="en-IE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34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6172199" cy="5426222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5105400"/>
            <a:ext cx="9144000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Като предузнал, че това е святата Девица - бъдещата Майка на Спасителя, първосвещеникът я въвел в олтара на храма.</a:t>
            </a:r>
            <a:endParaRPr lang="en-IE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18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74515" y="1905000"/>
            <a:ext cx="6171369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bg-BG" sz="72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Благовещение</a:t>
            </a:r>
          </a:p>
          <a:p>
            <a:pPr algn="ctr"/>
            <a:r>
              <a:rPr lang="bg-BG" sz="60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25 март</a:t>
            </a:r>
          </a:p>
        </p:txBody>
      </p:sp>
    </p:spTree>
    <p:extLst>
      <p:ext uri="{BB962C8B-B14F-4D97-AF65-F5344CB8AC3E}">
        <p14:creationId xmlns:p14="http://schemas.microsoft.com/office/powerpoint/2010/main" val="3033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726" y="0"/>
            <a:ext cx="3195500" cy="6878392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81000" y="381000"/>
            <a:ext cx="4419600" cy="6324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Света Дева Мария останала в храма, където пребивавала в непрестанна молитва и усърдно се трудела.</a:t>
            </a:r>
            <a:endParaRPr lang="en-IE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50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267200" y="356316"/>
            <a:ext cx="4953000" cy="6324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Когато навършила пълнолетие, света Дева Мария трябвало да напусне храма. </a:t>
            </a:r>
          </a:p>
          <a:p>
            <a:r>
              <a:rPr lang="bg-BG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Тя била сгодена за стареца Йосиф - неин родственик, който да се грижи за нея, но останала девица.</a:t>
            </a:r>
            <a:endParaRPr lang="en-IE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7" y="304800"/>
            <a:ext cx="4174753" cy="6172199"/>
          </a:xfrm>
        </p:spPr>
      </p:pic>
    </p:spTree>
    <p:extLst>
      <p:ext uri="{BB962C8B-B14F-4D97-AF65-F5344CB8AC3E}">
        <p14:creationId xmlns:p14="http://schemas.microsoft.com/office/powerpoint/2010/main" val="234930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0051" y="390660"/>
            <a:ext cx="4953000" cy="6324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bg-BG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И в дома на праведния Йосиф света Дева Мария прекарвала в труд, молитви и четене на Свещеното Писание.</a:t>
            </a:r>
            <a:endParaRPr lang="en-IE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036" y="228600"/>
            <a:ext cx="4206964" cy="6291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384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4922661" cy="6880538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211651" y="548425"/>
            <a:ext cx="3932349" cy="6324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bg-BG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Един ден пред нея застанал архангел Гавриил и я благословил.</a:t>
            </a:r>
            <a:endParaRPr lang="en-IE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37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327"/>
          <a:stretch/>
        </p:blipFill>
        <p:spPr>
          <a:xfrm>
            <a:off x="419100" y="0"/>
            <a:ext cx="8305800" cy="5482256"/>
          </a:xfr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55626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Ангелът известил на света Дева Мария благата вест, че ще стане Майка на Божия Син. Празникът на благата вест – Благовещение е на 25 март.</a:t>
            </a:r>
            <a:endParaRPr lang="en-IE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64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33400"/>
            <a:ext cx="4045736" cy="5797158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343400" y="381000"/>
            <a:ext cx="4800600" cy="6324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bg-BG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В смирение света Дева Мария отговорила: </a:t>
            </a:r>
          </a:p>
          <a:p>
            <a:pPr algn="l"/>
            <a:endParaRPr lang="bg-BG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bg-BG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„</a:t>
            </a:r>
            <a:r>
              <a:rPr lang="bg-BG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Ето ме, рабинята Господня. Нека ми бъде според думата ти.“</a:t>
            </a:r>
          </a:p>
          <a:p>
            <a:pPr algn="l"/>
            <a:endParaRPr lang="bg-BG" sz="32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bg-BG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 този миг тя заченала в утробата си Божия Син, осенена </a:t>
            </a:r>
            <a:r>
              <a:rPr lang="bg-BG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със силата на Светия Дух.</a:t>
            </a:r>
            <a:endParaRPr lang="en-IE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IE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4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6" t="5336" r="6024" b="5314"/>
          <a:stretch/>
        </p:blipFill>
        <p:spPr>
          <a:xfrm>
            <a:off x="4316569" y="381000"/>
            <a:ext cx="4800600" cy="6102786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381000"/>
            <a:ext cx="4114800" cy="6324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bg-BG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Света Дева Мария се отправила на гости при своята родственица – света Елисавета, бъдещата майка на свети Йоан Кръстител, и останала при нея три месеца.</a:t>
            </a:r>
            <a:endParaRPr lang="en-IE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60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9000">
              <a:srgbClr val="FFC000">
                <a:lumMod val="24000"/>
                <a:lumOff val="76000"/>
              </a:srgbClr>
            </a:gs>
            <a:gs pos="52000">
              <a:srgbClr val="FFC000">
                <a:lumMod val="77000"/>
                <a:lumOff val="23000"/>
                <a:alpha val="0"/>
              </a:srgbClr>
            </a:gs>
            <a:gs pos="100000">
              <a:schemeClr val="accent6">
                <a:lumMod val="40000"/>
                <a:lumOff val="60000"/>
                <a:alpha val="3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9804" y="1905000"/>
            <a:ext cx="850078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bg-BG" sz="60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Рождество Богородично</a:t>
            </a:r>
          </a:p>
          <a:p>
            <a:pPr algn="ctr"/>
            <a:r>
              <a:rPr lang="bg-BG" sz="60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 септември</a:t>
            </a:r>
          </a:p>
        </p:txBody>
      </p:sp>
    </p:spTree>
    <p:extLst>
      <p:ext uri="{BB962C8B-B14F-4D97-AF65-F5344CB8AC3E}">
        <p14:creationId xmlns:p14="http://schemas.microsoft.com/office/powerpoint/2010/main" val="406921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33400"/>
            <a:ext cx="4513384" cy="5867400"/>
          </a:xfr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876800" y="381000"/>
            <a:ext cx="4114800" cy="6324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bg-BG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Девет месеца след Благовещение света Дева Мария родила Божествения Младенец.</a:t>
            </a:r>
            <a:endParaRPr lang="en-IE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5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2378" y="1905000"/>
            <a:ext cx="8455649" cy="20313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bg-BG" sz="66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Успение Богородично</a:t>
            </a:r>
          </a:p>
          <a:p>
            <a:pPr algn="ctr"/>
            <a:r>
              <a:rPr lang="bg-BG" sz="60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15 август</a:t>
            </a:r>
          </a:p>
        </p:txBody>
      </p:sp>
    </p:spTree>
    <p:extLst>
      <p:ext uri="{BB962C8B-B14F-4D97-AF65-F5344CB8AC3E}">
        <p14:creationId xmlns:p14="http://schemas.microsoft.com/office/powerpoint/2010/main" val="274974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" y="-1"/>
            <a:ext cx="4652494" cy="6858001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724400" y="381000"/>
            <a:ext cx="4572000" cy="6324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bg-BG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Когато бил на кръста в най-тежки страдания, Господ заръчал на любимия си ученик, свети Йоан, да се погрижи за света Богородица.</a:t>
            </a:r>
            <a:endParaRPr lang="en-IE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69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0" name="Title 1"/>
          <p:cNvSpPr txBox="1">
            <a:spLocks noGrp="1"/>
          </p:cNvSpPr>
          <p:nvPr>
            <p:ph idx="1"/>
          </p:nvPr>
        </p:nvSpPr>
        <p:spPr>
          <a:xfrm>
            <a:off x="-76200" y="1600200"/>
            <a:ext cx="43434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bg-BG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	Света Богородица била наред с учениците когато се събирали на молитва. Тя била с тях и на Петдесетница.</a:t>
            </a:r>
          </a:p>
          <a:p>
            <a:pPr algn="l"/>
            <a:endParaRPr lang="en-IE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" t="2447" r="4451" b="3528"/>
          <a:stretch/>
        </p:blipFill>
        <p:spPr>
          <a:xfrm>
            <a:off x="4495800" y="228600"/>
            <a:ext cx="4445972" cy="617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48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" t="272" r="-672" b="6827"/>
          <a:stretch/>
        </p:blipFill>
        <p:spPr>
          <a:xfrm>
            <a:off x="1268906" y="3672"/>
            <a:ext cx="6758587" cy="5014970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6200" y="4876800"/>
            <a:ext cx="9144000" cy="2057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bg-BG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Света </a:t>
            </a:r>
            <a:r>
              <a:rPr lang="bg-BG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Богородица </a:t>
            </a:r>
            <a:r>
              <a:rPr lang="bg-BG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пожелала да се сбогува с Христовите ученици в последния си час </a:t>
            </a:r>
            <a:r>
              <a:rPr lang="bg-BG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по чуден </a:t>
            </a:r>
            <a:r>
              <a:rPr lang="bg-BG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начин всички те, без апостол Тома, се събрали при нея. </a:t>
            </a:r>
            <a:endParaRPr lang="en-IE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0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Title 1"/>
          <p:cNvSpPr txBox="1">
            <a:spLocks noGrp="1"/>
          </p:cNvSpPr>
          <p:nvPr>
            <p:ph idx="1"/>
          </p:nvPr>
        </p:nvSpPr>
        <p:spPr>
          <a:xfrm>
            <a:off x="-228600" y="1143000"/>
            <a:ext cx="47244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bg-BG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		Божията </a:t>
            </a:r>
            <a:r>
              <a:rPr lang="bg-BG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майка </a:t>
            </a:r>
            <a:r>
              <a:rPr lang="bg-BG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благословила апостолите, </a:t>
            </a:r>
            <a:r>
              <a:rPr lang="bg-BG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 после кротко предала Богу душата </a:t>
            </a:r>
            <a:r>
              <a:rPr lang="bg-BG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</a:t>
            </a:r>
            <a:r>
              <a:rPr lang="bg-BG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изглеждала като заспала. </a:t>
            </a:r>
          </a:p>
          <a:p>
            <a:pPr algn="l"/>
            <a:r>
              <a:rPr lang="bg-BG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bg-BG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	Нейната блажена смърт Църквата нарича Успение. Това е най-големият Богородичен празник и го отбелязваме на 15 август.</a:t>
            </a:r>
            <a:endParaRPr lang="en-IE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1" t="6466" r="25542" b="3855"/>
          <a:stretch/>
        </p:blipFill>
        <p:spPr>
          <a:xfrm>
            <a:off x="4457874" y="1143000"/>
            <a:ext cx="4686126" cy="506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2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" t="2118" r="1511"/>
          <a:stretch/>
        </p:blipFill>
        <p:spPr>
          <a:xfrm>
            <a:off x="990600" y="31214"/>
            <a:ext cx="7348251" cy="4750957"/>
          </a:xfrm>
        </p:spPr>
      </p:pic>
      <p:sp>
        <p:nvSpPr>
          <p:cNvPr id="5" name="Rectangle 4"/>
          <p:cNvSpPr/>
          <p:nvPr/>
        </p:nvSpPr>
        <p:spPr>
          <a:xfrm>
            <a:off x="304800" y="5029200"/>
            <a:ext cx="868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Когато няколко дни по-късно апостол Тома пожелал да се сбогува с Божията майка, открили гроба й празен. Света Богородица била взета на небето от своя Божествен Син.</a:t>
            </a:r>
            <a:endParaRPr lang="en-IE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4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 smtClean="0">
                <a:solidFill>
                  <a:schemeClr val="accent2">
                    <a:lumMod val="75000"/>
                  </a:schemeClr>
                </a:solidFill>
              </a:rPr>
              <a:t>Попълнете пропуснато:</a:t>
            </a:r>
            <a:endParaRPr lang="en-IE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b="1" dirty="0" smtClean="0">
                <a:solidFill>
                  <a:srgbClr val="FF0000"/>
                </a:solidFill>
              </a:rPr>
              <a:t>Рождество Богородично  </a:t>
            </a:r>
            <a:r>
              <a:rPr lang="bg-BG" dirty="0" smtClean="0"/>
              <a:t>........................</a:t>
            </a:r>
          </a:p>
          <a:p>
            <a:endParaRPr lang="bg-BG" dirty="0"/>
          </a:p>
          <a:p>
            <a:r>
              <a:rPr lang="bg-BG" dirty="0" smtClean="0"/>
              <a:t>..........................................  </a:t>
            </a:r>
            <a:r>
              <a:rPr lang="bg-BG" b="1" dirty="0" smtClean="0"/>
              <a:t>21 ноември</a:t>
            </a:r>
          </a:p>
          <a:p>
            <a:endParaRPr lang="bg-BG" dirty="0"/>
          </a:p>
          <a:p>
            <a:r>
              <a:rPr lang="bg-BG" b="1" dirty="0" smtClean="0">
                <a:solidFill>
                  <a:srgbClr val="FF0000"/>
                </a:solidFill>
              </a:rPr>
              <a:t>Благовещение </a:t>
            </a:r>
            <a:r>
              <a:rPr lang="bg-BG" dirty="0" smtClean="0"/>
              <a:t>                     ........................</a:t>
            </a:r>
          </a:p>
          <a:p>
            <a:endParaRPr lang="bg-BG" dirty="0"/>
          </a:p>
          <a:p>
            <a:r>
              <a:rPr lang="bg-BG" dirty="0" smtClean="0"/>
              <a:t>...........................................  </a:t>
            </a:r>
            <a:r>
              <a:rPr lang="bg-BG" b="1" dirty="0" smtClean="0"/>
              <a:t>15 август</a:t>
            </a:r>
            <a:endParaRPr lang="en-IE" b="1" dirty="0"/>
          </a:p>
        </p:txBody>
      </p:sp>
    </p:spTree>
    <p:extLst>
      <p:ext uri="{BB962C8B-B14F-4D97-AF65-F5344CB8AC3E}">
        <p14:creationId xmlns:p14="http://schemas.microsoft.com/office/powerpoint/2010/main" val="338359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62600"/>
            <a:ext cx="8229600" cy="1143000"/>
          </a:xfrm>
        </p:spPr>
        <p:txBody>
          <a:bodyPr>
            <a:noAutofit/>
          </a:bodyPr>
          <a:lstStyle/>
          <a:p>
            <a:r>
              <a:rPr lang="bg-BG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Родителите на света Дева Мария са праведните Йоаким и Анна</a:t>
            </a:r>
            <a:endParaRPr lang="en-IE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  <a14:imgEffect>
                      <a14:brightnessContrast bright="12000" contras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2400"/>
            <a:ext cx="6852672" cy="5103813"/>
          </a:xfrm>
        </p:spPr>
      </p:pic>
    </p:spTree>
    <p:extLst>
      <p:ext uri="{BB962C8B-B14F-4D97-AF65-F5344CB8AC3E}">
        <p14:creationId xmlns:p14="http://schemas.microsoft.com/office/powerpoint/2010/main" val="22756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102" y="609600"/>
            <a:ext cx="616199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5410200"/>
            <a:ext cx="9220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Праведните Йоаким и Анна много скърбяли, защото си нямали чедо, а били вече много стари</a:t>
            </a:r>
            <a:endParaRPr lang="en-IE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1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96"/>
          <a:stretch/>
        </p:blipFill>
        <p:spPr>
          <a:xfrm>
            <a:off x="-16099" y="-26023"/>
            <a:ext cx="4543138" cy="6884023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50535" y="304800"/>
            <a:ext cx="472440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bg-BG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bg-BG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Бог чул горещите им молитви и ги дарил с чедо- родила се малката Мария.</a:t>
            </a:r>
          </a:p>
          <a:p>
            <a:pPr algn="l"/>
            <a:r>
              <a:rPr lang="bg-BG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algn="l"/>
            <a:r>
              <a:rPr lang="bg-BG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Рождество Богородично празнуваме на 8 септември.</a:t>
            </a:r>
          </a:p>
        </p:txBody>
      </p:sp>
    </p:spTree>
    <p:extLst>
      <p:ext uri="{BB962C8B-B14F-4D97-AF65-F5344CB8AC3E}">
        <p14:creationId xmlns:p14="http://schemas.microsoft.com/office/powerpoint/2010/main" val="31639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" t="3627" r="3460" b="3037"/>
          <a:stretch/>
        </p:blipFill>
        <p:spPr bwMode="auto">
          <a:xfrm>
            <a:off x="1752600" y="33270"/>
            <a:ext cx="5638800" cy="5673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0392" y="5715000"/>
            <a:ext cx="8991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Светите Йоаким и Анна благодарили от сърце на Бога и отгледали Мария с много любов.</a:t>
            </a:r>
            <a:endParaRPr lang="en-IE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18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9000">
              <a:srgbClr val="FFC000">
                <a:lumMod val="24000"/>
                <a:lumOff val="76000"/>
              </a:srgbClr>
            </a:gs>
            <a:gs pos="52000">
              <a:srgbClr val="FFC000">
                <a:lumMod val="77000"/>
                <a:lumOff val="23000"/>
                <a:alpha val="0"/>
              </a:srgbClr>
            </a:gs>
            <a:gs pos="100000">
              <a:schemeClr val="accent6">
                <a:lumMod val="40000"/>
                <a:lumOff val="60000"/>
                <a:alpha val="3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9736" y="1905000"/>
            <a:ext cx="854092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bg-BG" sz="6000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Въведение Богородично</a:t>
            </a:r>
          </a:p>
          <a:p>
            <a:pPr algn="ctr"/>
            <a:r>
              <a:rPr lang="bg-BG" sz="6000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21 ноември</a:t>
            </a:r>
          </a:p>
        </p:txBody>
      </p:sp>
    </p:spTree>
    <p:extLst>
      <p:ext uri="{BB962C8B-B14F-4D97-AF65-F5344CB8AC3E}">
        <p14:creationId xmlns:p14="http://schemas.microsoft.com/office/powerpoint/2010/main" val="364189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74" t="3438" r="4149" b="3389"/>
          <a:stretch/>
        </p:blipFill>
        <p:spPr>
          <a:xfrm>
            <a:off x="228600" y="450760"/>
            <a:ext cx="4021428" cy="5802732"/>
          </a:xfr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491506" y="1219200"/>
            <a:ext cx="4652493" cy="3581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 чудото, което Бог сторил на престарелите Йоаким и Анна, те  обещали да посветят чедото си в служба на Бога. </a:t>
            </a:r>
            <a:endParaRPr lang="en-IE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32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6262" y="381000"/>
            <a:ext cx="6793832" cy="5029200"/>
          </a:xfr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5501425"/>
            <a:ext cx="9176197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Като навършила три години, малката Мария била отведена от родителите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 Божия храм. Този ден -</a:t>
            </a:r>
            <a:endParaRPr lang="bg-BG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bg-BG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Въведение Богородично празнуваме на 21 ноември.</a:t>
            </a:r>
            <a:endParaRPr lang="en-IE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04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344</TotalTime>
  <Words>459</Words>
  <Application>Microsoft Office PowerPoint</Application>
  <PresentationFormat>On-screen Show (4:3)</PresentationFormat>
  <Paragraphs>48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Родителите на света Дева Мария са праведните Йоаким и Анна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Попълнете пропуснато: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Ivo</cp:lastModifiedBy>
  <cp:revision>34</cp:revision>
  <dcterms:created xsi:type="dcterms:W3CDTF">2006-08-16T00:00:00Z</dcterms:created>
  <dcterms:modified xsi:type="dcterms:W3CDTF">2017-02-28T14:51:40Z</dcterms:modified>
</cp:coreProperties>
</file>